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4" r:id="rId2"/>
    <p:sldId id="331" r:id="rId3"/>
    <p:sldId id="348" r:id="rId4"/>
    <p:sldId id="345" r:id="rId5"/>
    <p:sldId id="346" r:id="rId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A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7963" autoAdjust="0"/>
  </p:normalViewPr>
  <p:slideViewPr>
    <p:cSldViewPr>
      <p:cViewPr varScale="1">
        <p:scale>
          <a:sx n="103" d="100"/>
          <a:sy n="103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g-02-shakespeare-g_175920s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>
            <a:fillRect/>
          </a:stretch>
        </p:blipFill>
        <p:spPr>
          <a:xfrm>
            <a:off x="762000" y="381000"/>
            <a:ext cx="2286000" cy="2286000"/>
          </a:xfrm>
        </p:spPr>
      </p:pic>
      <p:pic>
        <p:nvPicPr>
          <p:cNvPr id="8" name="Picture Placeholder 7" descr="Pg-02-shakespeare-g_175920s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>
            <a:fillRect/>
          </a:stretch>
        </p:blipFill>
        <p:spPr>
          <a:xfrm>
            <a:off x="3429000" y="381000"/>
            <a:ext cx="2286000" cy="2286000"/>
          </a:xfrm>
        </p:spPr>
      </p:pic>
      <p:pic>
        <p:nvPicPr>
          <p:cNvPr id="9" name="Picture Placeholder 8" descr="Pg-02-shakespeare-g_175920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>
            <a:fillRect/>
          </a:stretch>
        </p:blipFill>
        <p:spPr>
          <a:xfrm>
            <a:off x="6248400" y="381000"/>
            <a:ext cx="2286000" cy="2286000"/>
          </a:xfrm>
        </p:spPr>
      </p:pic>
      <p:sp>
        <p:nvSpPr>
          <p:cNvPr id="12" name="TextBox 11"/>
          <p:cNvSpPr txBox="1"/>
          <p:nvPr/>
        </p:nvSpPr>
        <p:spPr>
          <a:xfrm>
            <a:off x="762000" y="3200400"/>
            <a:ext cx="7620000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pple Chancery"/>
                <a:cs typeface="Apple Chancery"/>
              </a:rPr>
              <a:t>Symbolism</a:t>
            </a:r>
          </a:p>
          <a:p>
            <a:pPr algn="ctr"/>
            <a:r>
              <a:rPr lang="en-US" dirty="0" smtClean="0">
                <a:solidFill>
                  <a:srgbClr val="FF7DAF"/>
                </a:solidFill>
                <a:latin typeface="+mj-lt"/>
              </a:rPr>
              <a:t>It’s cool, right?</a:t>
            </a:r>
            <a:br>
              <a:rPr lang="en-US" dirty="0" smtClean="0">
                <a:solidFill>
                  <a:srgbClr val="FF7DAF"/>
                </a:solidFill>
                <a:latin typeface="+mj-lt"/>
              </a:rPr>
            </a:br>
            <a:r>
              <a:rPr lang="en-US" dirty="0" smtClean="0">
                <a:solidFill>
                  <a:srgbClr val="FF7DAF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FF7DAF"/>
                </a:solidFill>
                <a:latin typeface="+mj-lt"/>
              </a:rPr>
            </a:br>
            <a:endParaRPr lang="en-US" dirty="0" smtClean="0">
              <a:solidFill>
                <a:srgbClr val="FF7DAF"/>
              </a:solidFill>
              <a:latin typeface="+mj-lt"/>
            </a:endParaRPr>
          </a:p>
          <a:p>
            <a:pPr algn="ctr"/>
            <a:endParaRPr lang="en-US" dirty="0">
              <a:solidFill>
                <a:srgbClr val="FF7DAF"/>
              </a:solidFill>
              <a:latin typeface="+mj-lt"/>
            </a:endParaRPr>
          </a:p>
          <a:p>
            <a:pPr algn="ctr"/>
            <a:r>
              <a:rPr lang="en-US" sz="2800" dirty="0" smtClean="0"/>
              <a:t>What do we know about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060181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sz="4000" dirty="0" smtClean="0">
                <a:latin typeface="Apple Chancery"/>
                <a:cs typeface="Apple Chancery"/>
              </a:rPr>
              <a:t>What </a:t>
            </a:r>
            <a:r>
              <a:rPr lang="en-US" sz="4000" dirty="0" smtClean="0">
                <a:latin typeface="Apple Chancery"/>
                <a:cs typeface="Apple Chancery"/>
              </a:rPr>
              <a:t>are </a:t>
            </a:r>
            <a:r>
              <a:rPr lang="en-US" sz="4000" dirty="0" smtClean="0">
                <a:latin typeface="Apple Chancery"/>
                <a:cs typeface="Apple Chancery"/>
              </a:rPr>
              <a:t>examples that you can find in the play?</a:t>
            </a:r>
          </a:p>
          <a:p>
            <a:endParaRPr lang="en-US" sz="4000" dirty="0">
              <a:latin typeface="Apple Chancery"/>
              <a:cs typeface="Apple Chancery"/>
            </a:endParaRPr>
          </a:p>
          <a:p>
            <a:endParaRPr lang="en-US" sz="4000" dirty="0" smtClean="0">
              <a:latin typeface="Apple Chancery"/>
              <a:cs typeface="Apple Chancery"/>
            </a:endParaRPr>
          </a:p>
          <a:p>
            <a:r>
              <a:rPr lang="en-US" sz="4000" dirty="0" smtClean="0">
                <a:latin typeface="Apple Chancery"/>
                <a:cs typeface="Apple Chancery"/>
              </a:rPr>
              <a:t/>
            </a:r>
            <a:br>
              <a:rPr lang="en-US" sz="4000" dirty="0" smtClean="0">
                <a:latin typeface="Apple Chancery"/>
                <a:cs typeface="Apple Chancery"/>
              </a:rPr>
            </a:br>
            <a:r>
              <a:rPr lang="en-US" sz="4000" dirty="0" smtClean="0">
                <a:latin typeface="Apple Chancery"/>
                <a:cs typeface="Apple Chancery"/>
              </a:rPr>
              <a:t/>
            </a:r>
            <a:br>
              <a:rPr lang="en-US" sz="4000" dirty="0" smtClean="0">
                <a:latin typeface="Apple Chancery"/>
                <a:cs typeface="Apple Chancery"/>
              </a:rPr>
            </a:br>
            <a:r>
              <a:rPr lang="en-US" sz="2800" dirty="0" smtClean="0">
                <a:latin typeface="Apple Chancery"/>
                <a:cs typeface="Apple Chancery"/>
              </a:rPr>
              <a:t>Let’s talk about </a:t>
            </a:r>
            <a:r>
              <a:rPr lang="en-US" sz="2800" dirty="0" smtClean="0">
                <a:latin typeface="Apple Chancery"/>
                <a:cs typeface="Apple Chancery"/>
              </a:rPr>
              <a:t>them.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9" name="Picture Placeholder 8" descr="BrutusFS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57800" y="228600"/>
            <a:ext cx="3505200" cy="6172200"/>
          </a:xfrm>
        </p:spPr>
        <p:txBody>
          <a:bodyPr/>
          <a:lstStyle/>
          <a:p>
            <a:endParaRPr lang="en-US" sz="3200" dirty="0" smtClean="0">
              <a:latin typeface="Apple Chancery"/>
              <a:cs typeface="Apple Chancery"/>
            </a:endParaRPr>
          </a:p>
          <a:p>
            <a:endParaRPr lang="en-US" sz="3200" dirty="0">
              <a:latin typeface="Apple Chancery"/>
              <a:cs typeface="Apple Chancery"/>
            </a:endParaRPr>
          </a:p>
          <a:p>
            <a:endParaRPr lang="en-US" sz="3200" dirty="0" smtClean="0">
              <a:latin typeface="Apple Chancery"/>
              <a:cs typeface="Apple Chancery"/>
            </a:endParaRPr>
          </a:p>
          <a:p>
            <a:endParaRPr lang="en-US" sz="3200" dirty="0">
              <a:latin typeface="Apple Chancery"/>
              <a:cs typeface="Apple Chancery"/>
            </a:endParaRPr>
          </a:p>
          <a:p>
            <a:endParaRPr lang="en-US" sz="3200" dirty="0" smtClean="0">
              <a:latin typeface="Apple Chancery"/>
              <a:cs typeface="Apple Chancery"/>
            </a:endParaRPr>
          </a:p>
          <a:p>
            <a:endParaRPr lang="en-US" sz="3200" dirty="0">
              <a:latin typeface="Apple Chancery"/>
              <a:cs typeface="Apple Chancery"/>
            </a:endParaRPr>
          </a:p>
          <a:p>
            <a:r>
              <a:rPr lang="en-US" sz="3200" dirty="0" smtClean="0">
                <a:latin typeface="Apple Chancery"/>
                <a:cs typeface="Apple Chancery"/>
              </a:rPr>
              <a:t>Make a list of at least 3 strong symbols that Shakespeare uses and why they are significant.</a:t>
            </a:r>
            <a:endParaRPr lang="en-US" sz="3200" dirty="0">
              <a:latin typeface="Apple Chancery"/>
              <a:cs typeface="Apple Chancery"/>
            </a:endParaRPr>
          </a:p>
          <a:p>
            <a:r>
              <a:rPr lang="en-US" sz="3200" dirty="0">
                <a:solidFill>
                  <a:schemeClr val="accent3"/>
                </a:solidFill>
                <a:latin typeface="Apple Chancery"/>
                <a:cs typeface="Apple Chancery"/>
              </a:rPr>
              <a:t>B</a:t>
            </a:r>
            <a:r>
              <a:rPr lang="en-US" sz="3200" dirty="0" smtClean="0">
                <a:solidFill>
                  <a:schemeClr val="accent3"/>
                </a:solidFill>
                <a:latin typeface="Apple Chancery"/>
                <a:cs typeface="Apple Chancery"/>
              </a:rPr>
              <a:t>e prepared to add one to the chart and discuss with class.</a:t>
            </a:r>
          </a:p>
          <a:p>
            <a:endParaRPr lang="en-US" sz="3200" dirty="0">
              <a:solidFill>
                <a:schemeClr val="accent3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Placeholder 11" descr="Julius_Caesar_NY_Shakespeare_Festival_00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r="2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5827434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276600"/>
            <a:ext cx="8229600" cy="3276600"/>
          </a:xfrm>
        </p:spPr>
        <p:txBody>
          <a:bodyPr/>
          <a:lstStyle/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Drawing Activity</a:t>
            </a:r>
          </a:p>
          <a:p>
            <a:pPr algn="ctr"/>
            <a:endParaRPr lang="en-US" sz="3600" dirty="0" smtClean="0">
              <a:latin typeface="Apple Chancery"/>
              <a:cs typeface="Apple Chancery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Take out a piece of paper.</a:t>
            </a:r>
          </a:p>
          <a:p>
            <a:pPr marL="342900" indent="-342900">
              <a:buAutoNum type="arabicPeriod"/>
            </a:pPr>
            <a:r>
              <a:rPr lang="en-US" dirty="0" smtClean="0"/>
              <a:t>Take about a minute or so to draw me what you think would be a symbolic picture that describes Brutus’ soliloquy.</a:t>
            </a:r>
          </a:p>
          <a:p>
            <a:pPr marL="342900" indent="-342900">
              <a:buAutoNum type="arabicPeriod"/>
            </a:pPr>
            <a:r>
              <a:rPr lang="en-US" dirty="0" smtClean="0"/>
              <a:t>Once you are done, be prepared to answer some questions about what you drew.</a:t>
            </a:r>
          </a:p>
        </p:txBody>
      </p:sp>
      <p:pic>
        <p:nvPicPr>
          <p:cNvPr id="6" name="Picture Placeholder 5" descr="Brutus_and_the_Ghost_of_Caesar_1802.jpg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b="37809"/>
          <a:stretch>
            <a:fillRect/>
          </a:stretch>
        </p:blipFill>
        <p:spPr>
          <a:xfrm>
            <a:off x="457200" y="457200"/>
            <a:ext cx="8229600" cy="2743200"/>
          </a:xfrm>
        </p:spPr>
      </p:pic>
    </p:spTree>
    <p:extLst>
      <p:ext uri="{BB962C8B-B14F-4D97-AF65-F5344CB8AC3E}">
        <p14:creationId xmlns:p14="http://schemas.microsoft.com/office/powerpoint/2010/main" val="1091833245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hakespeare Drawing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96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57800" y="2438400"/>
            <a:ext cx="3505200" cy="3352800"/>
          </a:xfrm>
        </p:spPr>
        <p:txBody>
          <a:bodyPr/>
          <a:lstStyle/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Drawing Questions:</a:t>
            </a:r>
            <a:br>
              <a:rPr lang="en-US" sz="3600" dirty="0" smtClean="0">
                <a:latin typeface="Apple Chancery"/>
                <a:cs typeface="Apple Chancery"/>
              </a:rPr>
            </a:br>
            <a:endParaRPr lang="en-US" sz="1600" dirty="0" smtClean="0">
              <a:latin typeface="+mj-lt"/>
              <a:cs typeface="Apple Chancery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+mj-lt"/>
              </a:rPr>
              <a:t>What does your picture show?</a:t>
            </a:r>
          </a:p>
          <a:p>
            <a:pPr marL="342900" indent="-342900">
              <a:buAutoNum type="arabicPeriod"/>
            </a:pP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2. What is one important idea that your picture shows?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3. What are two specific details included in your picture?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4. What is something that you would like to emphasize about your picture?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008860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100</Words>
  <Application>Microsoft Macintosh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2014-04-10T18:42:36Z</dcterms:modified>
</cp:coreProperties>
</file>